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Roboto"/>
      <p:regular r:id="rId21"/>
      <p:bold r:id="rId22"/>
      <p:italic r:id="rId23"/>
      <p:boldItalic r:id="rId24"/>
    </p:embeddedFont>
    <p:embeddedFont>
      <p:font typeface="Work Sans Medium"/>
      <p:regular r:id="rId25"/>
      <p:bold r:id="rId26"/>
      <p:italic r:id="rId27"/>
      <p:boldItalic r:id="rId28"/>
    </p:embeddedFont>
    <p:embeddedFont>
      <p:font typeface="Work Sans 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gxNitVfh3nVxw5NrrWkVDjzwwp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Medium-bold.fntdata"/><Relationship Id="rId25" Type="http://schemas.openxmlformats.org/officeDocument/2006/relationships/font" Target="fonts/WorkSansMedium-regular.fntdata"/><Relationship Id="rId28" Type="http://schemas.openxmlformats.org/officeDocument/2006/relationships/font" Target="fonts/WorkSansMedium-boldItalic.fntdata"/><Relationship Id="rId27" Type="http://schemas.openxmlformats.org/officeDocument/2006/relationships/font" Target="fonts/WorkSans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Light-italic.fntdata"/><Relationship Id="rId30" Type="http://schemas.openxmlformats.org/officeDocument/2006/relationships/font" Target="fonts/WorkSansLight-bold.fntdata"/><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font" Target="fonts/WorkSansLight-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271ae8ade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4" name="Google Shape;94;g35271ae8ade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3" name="Google Shape;1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1" name="Google Shape;1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3" name="Google Shape;1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ddf917081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04" name="Google Shape;204;g34ddf91708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12" name="Google Shape;2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271ae8ade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22" name="Google Shape;222;g35271ae8ade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31" name="Google Shape;23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7" name="Google Shape;1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6" name="Google Shape;14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5" name="Google Shape;1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271ae8ade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4" name="Google Shape;164;g35271ae8ad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7" name="Shape 27"/>
        <p:cNvGrpSpPr/>
        <p:nvPr/>
      </p:nvGrpSpPr>
      <p:grpSpPr>
        <a:xfrm>
          <a:off x="0" y="0"/>
          <a:ext cx="0" cy="0"/>
          <a:chOff x="0" y="0"/>
          <a:chExt cx="0" cy="0"/>
        </a:xfrm>
      </p:grpSpPr>
      <p:pic>
        <p:nvPicPr>
          <p:cNvPr descr="Patrón de fondo&#10;&#10;Descripción generada automáticamente" id="28" name="Google Shape;28;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rive.google.com/file/d/1QLkKrTSPq-HT1gixCLSVKn8Xp4kgTRY_/view"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forms.gle/PqJcAruYBwVD32ks9" TargetMode="External"/><Relationship Id="rId4" Type="http://schemas.openxmlformats.org/officeDocument/2006/relationships/hyperlink" Target="https://docs.google.com/forms/d/1jMMmmc7pdIO8bfbggqnkv_eQbsL1XVMaNoWvC1Z8Gt8/edit" TargetMode="External"/><Relationship Id="rId5" Type="http://schemas.openxmlformats.org/officeDocument/2006/relationships/image" Target="../media/image14.pn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hyperlink" Target="https://drive.google.com/file/d/1UgCjA_Avt9XbX5pSBeW8mn_FSDxyQFWm/view"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rive.google.com/file/d/1lqWWTUgqUJgNsFa1PersDAysSC8bWGOo/view" TargetMode="External"/><Relationship Id="rId4" Type="http://schemas.openxmlformats.org/officeDocument/2006/relationships/image" Target="../media/image13.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app.diagrams.net/#G1z06KVoPQqYB61cHzX0Lz9dnHjmv9Bzoh#%7B%22pageId%22%3A%22VtKachp7q3XbGpqwAdFx%22%7D" TargetMode="External"/><Relationship Id="rId4" Type="http://schemas.openxmlformats.org/officeDocument/2006/relationships/hyperlink" Target="https://drive.google.com/file/d/17zV0D5ySDWYLm4LOdJMxNc1H0zzup31N/view" TargetMode="External"/><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rive.google.com/drive/folders/1K7Job_dmW6UXl--aM4QfMkoF5CumaosZ" TargetMode="External"/><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ocs.google.com/document/d/1dV6nfOyisBTWJeTUtiYmxnHOew6jF2j1/ed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rive.google.com/file/d/16Ag1BbRaFZdgq17ihoZ510qNaJrrLJQa/view" TargetMode="Externa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rive.google.com/file/d/16Ag1BbRaFZdgq17ihoZ510qNaJrrLJQa/view"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drive.google.com/file/d/16Ag1BbRaFZdgq17ihoZ510qNaJrrLJQa/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hyperlink" Target="https://drive.google.com/file/d/16Ag1BbRaFZdgq17ihoZ510qNaJrrLJQa/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drive.google.com/file/d/16Ag1BbRaFZdgq17ihoZ510qNaJrrLJQa/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hyperlink" Target="https://drive.google.com/file/d/16Ag1BbRaFZdgq17ihoZ510qNaJrrLJQa/vie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drive.google.com/file/d/16Ag1BbRaFZdgq17ihoZ510qNaJrrLJQa/vie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35271ae8ade_1_17"/>
          <p:cNvSpPr txBox="1"/>
          <p:nvPr/>
        </p:nvSpPr>
        <p:spPr>
          <a:xfrm>
            <a:off x="4" y="-154433"/>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t/>
            </a:r>
            <a:endParaRPr b="0" i="0" sz="1800" u="none" cap="none" strike="noStrike">
              <a:solidFill>
                <a:schemeClr val="dk1"/>
              </a:solidFill>
              <a:latin typeface="Calibri"/>
              <a:ea typeface="Calibri"/>
              <a:cs typeface="Calibri"/>
              <a:sym typeface="Calibri"/>
            </a:endParaRPr>
          </a:p>
        </p:txBody>
      </p:sp>
      <p:cxnSp>
        <p:nvCxnSpPr>
          <p:cNvPr id="97" name="Google Shape;97;g35271ae8ade_1_17"/>
          <p:cNvCxnSpPr>
            <a:stCxn id="96" idx="1"/>
          </p:cNvCxnSpPr>
          <p:nvPr/>
        </p:nvCxnSpPr>
        <p:spPr>
          <a:xfrm flipH="1" rot="10800000">
            <a:off x="4" y="334117"/>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98" name="Google Shape;98;g35271ae8ade_1_17" title="Diseño_sin_título-removebg-preview.png"/>
          <p:cNvPicPr preferRelativeResize="0"/>
          <p:nvPr/>
        </p:nvPicPr>
        <p:blipFill>
          <a:blip r:embed="rId3">
            <a:alphaModFix/>
          </a:blip>
          <a:stretch>
            <a:fillRect/>
          </a:stretch>
        </p:blipFill>
        <p:spPr>
          <a:xfrm>
            <a:off x="3124475" y="809225"/>
            <a:ext cx="5677725" cy="5677725"/>
          </a:xfrm>
          <a:prstGeom prst="rect">
            <a:avLst/>
          </a:prstGeom>
          <a:noFill/>
          <a:ln>
            <a:noFill/>
          </a:ln>
        </p:spPr>
      </p:pic>
      <p:sp>
        <p:nvSpPr>
          <p:cNvPr id="99" name="Google Shape;99;g35271ae8ade_1_17"/>
          <p:cNvSpPr txBox="1"/>
          <p:nvPr/>
        </p:nvSpPr>
        <p:spPr>
          <a:xfrm>
            <a:off x="8137189" y="6215567"/>
            <a:ext cx="405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76" name="Google Shape;176;p9"/>
          <p:cNvSpPr txBox="1"/>
          <p:nvPr/>
        </p:nvSpPr>
        <p:spPr>
          <a:xfrm>
            <a:off x="9700260" y="6296432"/>
            <a:ext cx="2072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sng" cap="none" strike="noStrike">
                <a:solidFill>
                  <a:schemeClr val="hlink"/>
                </a:solidFill>
                <a:latin typeface="Calibri"/>
                <a:ea typeface="Calibri"/>
                <a:cs typeface="Calibri"/>
                <a:sym typeface="Calibri"/>
                <a:hlinkClick r:id="rId3"/>
              </a:rPr>
              <a:t>Gráfica BPM</a:t>
            </a:r>
            <a:endParaRPr b="0" i="0" sz="1800" u="none" cap="none" strike="noStrike">
              <a:solidFill>
                <a:schemeClr val="dk1"/>
              </a:solidFill>
              <a:latin typeface="Calibri"/>
              <a:ea typeface="Calibri"/>
              <a:cs typeface="Calibri"/>
              <a:sym typeface="Calibri"/>
            </a:endParaRPr>
          </a:p>
        </p:txBody>
      </p:sp>
      <p:sp>
        <p:nvSpPr>
          <p:cNvPr id="177" name="Google Shape;177;p9"/>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s-MX" sz="2800">
                <a:solidFill>
                  <a:schemeClr val="dk1"/>
                </a:solidFill>
                <a:latin typeface="Calibri"/>
                <a:ea typeface="Calibri"/>
                <a:cs typeface="Calibri"/>
                <a:sym typeface="Calibri"/>
              </a:rPr>
              <a:t>La empresa al implementar el software</a:t>
            </a:r>
            <a:endParaRPr b="0" i="0" sz="2800" u="none" cap="none" strike="noStrike">
              <a:solidFill>
                <a:schemeClr val="dk1"/>
              </a:solidFill>
              <a:latin typeface="Calibri"/>
              <a:ea typeface="Calibri"/>
              <a:cs typeface="Calibri"/>
              <a:sym typeface="Calibri"/>
            </a:endParaRPr>
          </a:p>
        </p:txBody>
      </p:sp>
      <p:pic>
        <p:nvPicPr>
          <p:cNvPr id="178" name="Google Shape;178;p9"/>
          <p:cNvPicPr preferRelativeResize="0"/>
          <p:nvPr/>
        </p:nvPicPr>
        <p:blipFill>
          <a:blip r:embed="rId4">
            <a:alphaModFix/>
          </a:blip>
          <a:stretch>
            <a:fillRect/>
          </a:stretch>
        </p:blipFill>
        <p:spPr>
          <a:xfrm rot="-5400000">
            <a:off x="3882849" y="-1689001"/>
            <a:ext cx="4344226" cy="11705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84" name="Google Shape;184;p10"/>
          <p:cNvSpPr txBox="1"/>
          <p:nvPr/>
        </p:nvSpPr>
        <p:spPr>
          <a:xfrm>
            <a:off x="3771900" y="4400550"/>
            <a:ext cx="845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85" name="Google Shape;185;p10"/>
          <p:cNvSpPr txBox="1"/>
          <p:nvPr/>
        </p:nvSpPr>
        <p:spPr>
          <a:xfrm>
            <a:off x="1372600" y="1500100"/>
            <a:ext cx="88392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rgbClr val="FFFFFF"/>
                </a:highlight>
                <a:latin typeface="Roboto"/>
                <a:ea typeface="Roboto"/>
                <a:cs typeface="Roboto"/>
                <a:sym typeface="Roboto"/>
              </a:rPr>
              <a:t>La técnica usada para la recolección de datos fue realizar una encuesta la cual consta de 11 preguntas y fue respondida por 3</a:t>
            </a:r>
            <a:r>
              <a:rPr lang="es-MX" sz="1800">
                <a:solidFill>
                  <a:srgbClr val="0D0D0D"/>
                </a:solidFill>
                <a:highlight>
                  <a:srgbClr val="FFFFFF"/>
                </a:highlight>
                <a:latin typeface="Roboto"/>
                <a:ea typeface="Roboto"/>
                <a:cs typeface="Roboto"/>
                <a:sym typeface="Roboto"/>
              </a:rPr>
              <a:t>5 </a:t>
            </a:r>
            <a:r>
              <a:rPr b="0" i="0" lang="es-MX" sz="1800" u="none" cap="none" strike="noStrike">
                <a:solidFill>
                  <a:srgbClr val="0D0D0D"/>
                </a:solidFill>
                <a:highlight>
                  <a:srgbClr val="FFFFFF"/>
                </a:highlight>
                <a:latin typeface="Roboto"/>
                <a:ea typeface="Roboto"/>
                <a:cs typeface="Roboto"/>
                <a:sym typeface="Roboto"/>
              </a:rPr>
              <a:t>personas.</a:t>
            </a:r>
            <a:endParaRPr b="0" i="0" sz="18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rgbClr val="FFFFFF"/>
                </a:highlight>
                <a:latin typeface="Roboto"/>
                <a:ea typeface="Roboto"/>
                <a:cs typeface="Roboto"/>
                <a:sym typeface="Roboto"/>
              </a:rPr>
              <a:t>Esta </a:t>
            </a:r>
            <a:r>
              <a:rPr b="0" i="0" lang="es-MX" sz="1800" u="none" cap="none" strike="noStrike">
                <a:solidFill>
                  <a:schemeClr val="dk1"/>
                </a:solidFill>
                <a:highlight>
                  <a:srgbClr val="FFFFFF"/>
                </a:highlight>
                <a:uFill>
                  <a:noFill/>
                </a:uFill>
                <a:latin typeface="Roboto"/>
                <a:ea typeface="Roboto"/>
                <a:cs typeface="Roboto"/>
                <a:sym typeface="Roboto"/>
                <a:hlinkClick r:id="rId3">
                  <a:extLst>
                    <a:ext uri="{A12FA001-AC4F-418D-AE19-62706E023703}">
                      <ahyp:hlinkClr val="tx"/>
                    </a:ext>
                  </a:extLst>
                </a:hlinkClick>
              </a:rPr>
              <a:t>encuesta</a:t>
            </a:r>
            <a:r>
              <a:rPr b="0" i="0" lang="es-MX" sz="1800" u="none" cap="none" strike="noStrike">
                <a:solidFill>
                  <a:schemeClr val="dk1"/>
                </a:solidFill>
                <a:highlight>
                  <a:srgbClr val="FFFFFF"/>
                </a:highlight>
                <a:latin typeface="Roboto"/>
                <a:ea typeface="Roboto"/>
                <a:cs typeface="Roboto"/>
                <a:sym typeface="Roboto"/>
              </a:rPr>
              <a:t> </a:t>
            </a:r>
            <a:r>
              <a:rPr b="0" i="0" lang="es-MX" sz="1800" u="none" cap="none" strike="noStrike">
                <a:solidFill>
                  <a:srgbClr val="0D0D0D"/>
                </a:solidFill>
                <a:highlight>
                  <a:srgbClr val="FFFFFF"/>
                </a:highlight>
                <a:latin typeface="Roboto"/>
                <a:ea typeface="Roboto"/>
                <a:cs typeface="Roboto"/>
                <a:sym typeface="Roboto"/>
              </a:rPr>
              <a:t>fue una ayuda para saber si un </a:t>
            </a:r>
            <a:r>
              <a:rPr lang="es-MX" sz="1800">
                <a:solidFill>
                  <a:srgbClr val="0D0D0D"/>
                </a:solidFill>
                <a:highlight>
                  <a:srgbClr val="FFFFFF"/>
                </a:highlight>
                <a:latin typeface="Roboto"/>
                <a:ea typeface="Roboto"/>
                <a:cs typeface="Roboto"/>
                <a:sym typeface="Roboto"/>
              </a:rPr>
              <a:t>software</a:t>
            </a:r>
            <a:r>
              <a:rPr b="0" i="0" lang="es-MX" sz="1800" u="none" cap="none" strike="noStrike">
                <a:solidFill>
                  <a:srgbClr val="0D0D0D"/>
                </a:solidFill>
                <a:highlight>
                  <a:srgbClr val="FFFFFF"/>
                </a:highlight>
                <a:latin typeface="Roboto"/>
                <a:ea typeface="Roboto"/>
                <a:cs typeface="Roboto"/>
                <a:sym typeface="Roboto"/>
              </a:rPr>
              <a:t> de gestión </a:t>
            </a:r>
            <a:r>
              <a:rPr lang="es-MX" sz="1800">
                <a:solidFill>
                  <a:srgbClr val="0D0D0D"/>
                </a:solidFill>
                <a:highlight>
                  <a:srgbClr val="FFFFFF"/>
                </a:highlight>
                <a:latin typeface="Roboto"/>
                <a:ea typeface="Roboto"/>
                <a:cs typeface="Roboto"/>
                <a:sym typeface="Roboto"/>
              </a:rPr>
              <a:t>de inventario </a:t>
            </a:r>
            <a:r>
              <a:rPr b="0" i="0" lang="es-MX" sz="1800" u="none" cap="none" strike="noStrike">
                <a:solidFill>
                  <a:srgbClr val="0D0D0D"/>
                </a:solidFill>
                <a:highlight>
                  <a:srgbClr val="FFFFFF"/>
                </a:highlight>
                <a:latin typeface="Roboto"/>
                <a:ea typeface="Roboto"/>
                <a:cs typeface="Roboto"/>
                <a:sym typeface="Roboto"/>
              </a:rPr>
              <a:t> era viable y tener más confianza para así poder crear el software </a:t>
            </a:r>
            <a:r>
              <a:rPr lang="es-MX" sz="1800">
                <a:solidFill>
                  <a:srgbClr val="0D0D0D"/>
                </a:solidFill>
                <a:highlight>
                  <a:srgbClr val="FFFFFF"/>
                </a:highlight>
                <a:latin typeface="Roboto"/>
                <a:ea typeface="Roboto"/>
                <a:cs typeface="Roboto"/>
                <a:sym typeface="Roboto"/>
              </a:rPr>
              <a:t>AXXION SOFTWARE</a:t>
            </a:r>
            <a:endParaRPr b="0" i="0" sz="18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p:txBody>
      </p:sp>
      <p:sp>
        <p:nvSpPr>
          <p:cNvPr id="186" name="Google Shape;186;p10"/>
          <p:cNvSpPr txBox="1"/>
          <p:nvPr/>
        </p:nvSpPr>
        <p:spPr>
          <a:xfrm>
            <a:off x="10103395" y="3541575"/>
            <a:ext cx="15828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2100" u="none" cap="none" strike="noStrike">
                <a:solidFill>
                  <a:srgbClr val="0D0D0D"/>
                </a:solidFill>
                <a:highlight>
                  <a:schemeClr val="lt1"/>
                </a:highlight>
                <a:latin typeface="Roboto"/>
                <a:ea typeface="Roboto"/>
                <a:cs typeface="Roboto"/>
                <a:sym typeface="Roboto"/>
              </a:rPr>
              <a:t>  </a:t>
            </a:r>
            <a:r>
              <a:rPr lang="es-MX" sz="1100" u="sng">
                <a:solidFill>
                  <a:schemeClr val="hlink"/>
                </a:solidFill>
                <a:hlinkClick r:id="rId4"/>
              </a:rPr>
              <a:t>Cuestionario  </a:t>
            </a:r>
            <a:endParaRPr b="0" i="0" sz="1100" u="none" cap="none" strike="noStrike">
              <a:solidFill>
                <a:schemeClr val="dk1"/>
              </a:solidFill>
              <a:latin typeface="Arial"/>
              <a:ea typeface="Arial"/>
              <a:cs typeface="Arial"/>
              <a:sym typeface="Arial"/>
            </a:endParaRPr>
          </a:p>
        </p:txBody>
      </p:sp>
      <p:pic>
        <p:nvPicPr>
          <p:cNvPr id="187" name="Google Shape;187;p10"/>
          <p:cNvPicPr preferRelativeResize="0"/>
          <p:nvPr/>
        </p:nvPicPr>
        <p:blipFill>
          <a:blip r:embed="rId5">
            <a:alphaModFix/>
          </a:blip>
          <a:stretch>
            <a:fillRect/>
          </a:stretch>
        </p:blipFill>
        <p:spPr>
          <a:xfrm>
            <a:off x="456225" y="2805225"/>
            <a:ext cx="3279226" cy="3724775"/>
          </a:xfrm>
          <a:prstGeom prst="rect">
            <a:avLst/>
          </a:prstGeom>
          <a:noFill/>
          <a:ln>
            <a:noFill/>
          </a:ln>
        </p:spPr>
      </p:pic>
      <p:pic>
        <p:nvPicPr>
          <p:cNvPr id="188" name="Google Shape;188;p10"/>
          <p:cNvPicPr preferRelativeResize="0"/>
          <p:nvPr/>
        </p:nvPicPr>
        <p:blipFill>
          <a:blip r:embed="rId6">
            <a:alphaModFix/>
          </a:blip>
          <a:stretch>
            <a:fillRect/>
          </a:stretch>
        </p:blipFill>
        <p:spPr>
          <a:xfrm>
            <a:off x="3845913" y="2805225"/>
            <a:ext cx="3101865" cy="3724776"/>
          </a:xfrm>
          <a:prstGeom prst="rect">
            <a:avLst/>
          </a:prstGeom>
          <a:noFill/>
          <a:ln>
            <a:noFill/>
          </a:ln>
        </p:spPr>
      </p:pic>
      <p:pic>
        <p:nvPicPr>
          <p:cNvPr id="189" name="Google Shape;189;p10"/>
          <p:cNvPicPr preferRelativeResize="0"/>
          <p:nvPr/>
        </p:nvPicPr>
        <p:blipFill>
          <a:blip r:embed="rId7">
            <a:alphaModFix/>
          </a:blip>
          <a:stretch>
            <a:fillRect/>
          </a:stretch>
        </p:blipFill>
        <p:spPr>
          <a:xfrm>
            <a:off x="7235050" y="2805225"/>
            <a:ext cx="2826524" cy="3806246"/>
          </a:xfrm>
          <a:prstGeom prst="rect">
            <a:avLst/>
          </a:prstGeom>
          <a:noFill/>
          <a:ln>
            <a:noFill/>
          </a:ln>
        </p:spPr>
      </p:pic>
      <p:sp>
        <p:nvSpPr>
          <p:cNvPr id="190" name="Google Shape;190;p10"/>
          <p:cNvSpPr txBox="1"/>
          <p:nvPr/>
        </p:nvSpPr>
        <p:spPr>
          <a:xfrm>
            <a:off x="10103402" y="4177675"/>
            <a:ext cx="21675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2100" u="none" cap="none" strike="noStrike">
                <a:solidFill>
                  <a:srgbClr val="0D0D0D"/>
                </a:solidFill>
                <a:highlight>
                  <a:schemeClr val="lt1"/>
                </a:highlight>
                <a:latin typeface="Roboto"/>
                <a:ea typeface="Roboto"/>
                <a:cs typeface="Roboto"/>
                <a:sym typeface="Roboto"/>
              </a:rPr>
              <a:t>  </a:t>
            </a:r>
            <a:r>
              <a:rPr lang="es-MX" sz="1100" u="sng">
                <a:solidFill>
                  <a:schemeClr val="hlink"/>
                </a:solidFill>
                <a:hlinkClick r:id="rId8"/>
              </a:rPr>
              <a:t>Análisis de resultados</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2"/>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sp>
        <p:nvSpPr>
          <p:cNvPr id="196" name="Google Shape;196;p12"/>
          <p:cNvSpPr txBox="1"/>
          <p:nvPr/>
        </p:nvSpPr>
        <p:spPr>
          <a:xfrm>
            <a:off x="10300990" y="6212717"/>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MX" u="sng">
                <a:solidFill>
                  <a:schemeClr val="hlink"/>
                </a:solidFill>
                <a:latin typeface="Calibri"/>
                <a:ea typeface="Calibri"/>
                <a:cs typeface="Calibri"/>
                <a:sym typeface="Calibri"/>
                <a:hlinkClick r:id="rId3"/>
              </a:rPr>
              <a:t>Requerimientos</a:t>
            </a:r>
            <a:endParaRPr b="0" i="0" sz="1400" u="none" cap="none" strike="noStrike">
              <a:solidFill>
                <a:schemeClr val="dk1"/>
              </a:solidFill>
              <a:latin typeface="Calibri"/>
              <a:ea typeface="Calibri"/>
              <a:cs typeface="Calibri"/>
              <a:sym typeface="Calibri"/>
            </a:endParaRPr>
          </a:p>
        </p:txBody>
      </p:sp>
      <p:sp>
        <p:nvSpPr>
          <p:cNvPr id="197" name="Google Shape;197;p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2"/>
          <p:cNvSpPr txBox="1"/>
          <p:nvPr/>
        </p:nvSpPr>
        <p:spPr>
          <a:xfrm>
            <a:off x="443400" y="17539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funcionales</a:t>
            </a:r>
            <a:endParaRPr b="0" i="0" sz="2800" u="none" cap="none" strike="noStrike">
              <a:solidFill>
                <a:schemeClr val="dk1"/>
              </a:solidFill>
              <a:latin typeface="Calibri"/>
              <a:ea typeface="Calibri"/>
              <a:cs typeface="Calibri"/>
              <a:sym typeface="Calibri"/>
            </a:endParaRPr>
          </a:p>
        </p:txBody>
      </p:sp>
      <p:sp>
        <p:nvSpPr>
          <p:cNvPr id="199" name="Google Shape;199;p12"/>
          <p:cNvSpPr txBox="1"/>
          <p:nvPr/>
        </p:nvSpPr>
        <p:spPr>
          <a:xfrm>
            <a:off x="6429050" y="1753925"/>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no funcionales</a:t>
            </a:r>
            <a:endParaRPr b="0" i="0" sz="2800" u="none" cap="none" strike="noStrike">
              <a:solidFill>
                <a:schemeClr val="dk1"/>
              </a:solidFill>
              <a:latin typeface="Calibri"/>
              <a:ea typeface="Calibri"/>
              <a:cs typeface="Calibri"/>
              <a:sym typeface="Calibri"/>
            </a:endParaRPr>
          </a:p>
        </p:txBody>
      </p:sp>
      <p:pic>
        <p:nvPicPr>
          <p:cNvPr id="200" name="Google Shape;200;p12"/>
          <p:cNvPicPr preferRelativeResize="0"/>
          <p:nvPr/>
        </p:nvPicPr>
        <p:blipFill rotWithShape="1">
          <a:blip r:embed="rId4">
            <a:alphaModFix/>
          </a:blip>
          <a:srcRect b="0" l="0" r="0" t="0"/>
          <a:stretch/>
        </p:blipFill>
        <p:spPr>
          <a:xfrm>
            <a:off x="6179820" y="2445832"/>
            <a:ext cx="5533259" cy="2488503"/>
          </a:xfrm>
          <a:prstGeom prst="rect">
            <a:avLst/>
          </a:prstGeom>
          <a:noFill/>
          <a:ln>
            <a:noFill/>
          </a:ln>
        </p:spPr>
      </p:pic>
      <p:pic>
        <p:nvPicPr>
          <p:cNvPr id="201" name="Google Shape;201;p12"/>
          <p:cNvPicPr preferRelativeResize="0"/>
          <p:nvPr/>
        </p:nvPicPr>
        <p:blipFill rotWithShape="1">
          <a:blip r:embed="rId5">
            <a:alphaModFix/>
          </a:blip>
          <a:srcRect b="0" l="0" r="0" t="0"/>
          <a:stretch/>
        </p:blipFill>
        <p:spPr>
          <a:xfrm>
            <a:off x="213788" y="2417955"/>
            <a:ext cx="5882212" cy="34494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4ddf917081_0_14"/>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Diagrama </a:t>
            </a:r>
            <a:r>
              <a:rPr lang="es-MX" sz="4000">
                <a:solidFill>
                  <a:schemeClr val="lt1"/>
                </a:solidFill>
                <a:latin typeface="Work Sans Medium"/>
                <a:ea typeface="Work Sans Medium"/>
                <a:cs typeface="Work Sans Medium"/>
                <a:sym typeface="Work Sans Medium"/>
              </a:rPr>
              <a:t>de Casos de Uso </a:t>
            </a:r>
            <a:endParaRPr/>
          </a:p>
        </p:txBody>
      </p:sp>
      <p:sp>
        <p:nvSpPr>
          <p:cNvPr id="207" name="Google Shape;207;g34ddf917081_0_14">
            <a:hlinkClick r:id="rId3"/>
          </p:cNvPr>
          <p:cNvSpPr txBox="1"/>
          <p:nvPr/>
        </p:nvSpPr>
        <p:spPr>
          <a:xfrm>
            <a:off x="9700260" y="6296432"/>
            <a:ext cx="207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es-MX" sz="1800" u="sng">
                <a:solidFill>
                  <a:schemeClr val="hlink"/>
                </a:solidFill>
                <a:latin typeface="Calibri"/>
                <a:ea typeface="Calibri"/>
                <a:cs typeface="Calibri"/>
                <a:sym typeface="Calibri"/>
                <a:hlinkClick r:id="rId4"/>
              </a:rPr>
              <a:t>Casos de uso</a:t>
            </a:r>
            <a:endParaRPr b="0" i="0" sz="1800" u="none" cap="none" strike="noStrike">
              <a:solidFill>
                <a:schemeClr val="dk1"/>
              </a:solidFill>
              <a:latin typeface="Calibri"/>
              <a:ea typeface="Calibri"/>
              <a:cs typeface="Calibri"/>
              <a:sym typeface="Calibri"/>
            </a:endParaRPr>
          </a:p>
        </p:txBody>
      </p:sp>
      <p:sp>
        <p:nvSpPr>
          <p:cNvPr id="208" name="Google Shape;208;g34ddf917081_0_14"/>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209" name="Google Shape;209;g34ddf917081_0_14"/>
          <p:cNvPicPr preferRelativeResize="0"/>
          <p:nvPr/>
        </p:nvPicPr>
        <p:blipFill>
          <a:blip r:embed="rId5">
            <a:alphaModFix/>
          </a:blip>
          <a:stretch>
            <a:fillRect/>
          </a:stretch>
        </p:blipFill>
        <p:spPr>
          <a:xfrm rot="-5400000">
            <a:off x="3772138" y="-1823237"/>
            <a:ext cx="4630099" cy="11593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  </a:t>
            </a:r>
            <a:endParaRPr/>
          </a:p>
        </p:txBody>
      </p:sp>
      <p:sp>
        <p:nvSpPr>
          <p:cNvPr id="215" name="Google Shape;215;p13"/>
          <p:cNvSpPr txBox="1"/>
          <p:nvPr/>
        </p:nvSpPr>
        <p:spPr>
          <a:xfrm>
            <a:off x="9114063" y="1473450"/>
            <a:ext cx="2387700" cy="5322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lang="es-MX" sz="2200" u="sng">
                <a:solidFill>
                  <a:schemeClr val="hlink"/>
                </a:solidFill>
                <a:latin typeface="Calibri"/>
                <a:ea typeface="Calibri"/>
                <a:cs typeface="Calibri"/>
                <a:sym typeface="Calibri"/>
                <a:hlinkClick r:id="rId3"/>
              </a:rPr>
              <a:t>Administrador  Supervisor Tecnico Auxiliar</a:t>
            </a:r>
            <a:endParaRPr sz="2200">
              <a:solidFill>
                <a:schemeClr val="dk1"/>
              </a:solidFill>
              <a:latin typeface="Calibri"/>
              <a:ea typeface="Calibri"/>
              <a:cs typeface="Calibri"/>
              <a:sym typeface="Calibri"/>
            </a:endParaRPr>
          </a:p>
        </p:txBody>
      </p:sp>
      <p:pic>
        <p:nvPicPr>
          <p:cNvPr id="216" name="Google Shape;216;p13"/>
          <p:cNvPicPr preferRelativeResize="0"/>
          <p:nvPr/>
        </p:nvPicPr>
        <p:blipFill>
          <a:blip r:embed="rId4">
            <a:alphaModFix/>
          </a:blip>
          <a:stretch>
            <a:fillRect/>
          </a:stretch>
        </p:blipFill>
        <p:spPr>
          <a:xfrm>
            <a:off x="0" y="1473450"/>
            <a:ext cx="3700726" cy="2681475"/>
          </a:xfrm>
          <a:prstGeom prst="rect">
            <a:avLst/>
          </a:prstGeom>
          <a:noFill/>
          <a:ln>
            <a:noFill/>
          </a:ln>
        </p:spPr>
      </p:pic>
      <p:pic>
        <p:nvPicPr>
          <p:cNvPr id="217" name="Google Shape;217;p13"/>
          <p:cNvPicPr preferRelativeResize="0"/>
          <p:nvPr/>
        </p:nvPicPr>
        <p:blipFill>
          <a:blip r:embed="rId5">
            <a:alphaModFix/>
          </a:blip>
          <a:stretch>
            <a:fillRect/>
          </a:stretch>
        </p:blipFill>
        <p:spPr>
          <a:xfrm>
            <a:off x="3700725" y="1473450"/>
            <a:ext cx="5225729" cy="2681475"/>
          </a:xfrm>
          <a:prstGeom prst="rect">
            <a:avLst/>
          </a:prstGeom>
          <a:noFill/>
          <a:ln>
            <a:noFill/>
          </a:ln>
        </p:spPr>
      </p:pic>
      <p:pic>
        <p:nvPicPr>
          <p:cNvPr id="218" name="Google Shape;218;p13"/>
          <p:cNvPicPr preferRelativeResize="0"/>
          <p:nvPr/>
        </p:nvPicPr>
        <p:blipFill>
          <a:blip r:embed="rId6">
            <a:alphaModFix/>
          </a:blip>
          <a:stretch>
            <a:fillRect/>
          </a:stretch>
        </p:blipFill>
        <p:spPr>
          <a:xfrm>
            <a:off x="-49700" y="4154925"/>
            <a:ext cx="5209241" cy="2681475"/>
          </a:xfrm>
          <a:prstGeom prst="rect">
            <a:avLst/>
          </a:prstGeom>
          <a:noFill/>
          <a:ln>
            <a:noFill/>
          </a:ln>
        </p:spPr>
      </p:pic>
      <p:pic>
        <p:nvPicPr>
          <p:cNvPr id="219" name="Google Shape;219;p13"/>
          <p:cNvPicPr preferRelativeResize="0"/>
          <p:nvPr/>
        </p:nvPicPr>
        <p:blipFill>
          <a:blip r:embed="rId7">
            <a:alphaModFix/>
          </a:blip>
          <a:stretch>
            <a:fillRect/>
          </a:stretch>
        </p:blipFill>
        <p:spPr>
          <a:xfrm>
            <a:off x="5159551" y="4154925"/>
            <a:ext cx="5231339" cy="270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5271ae8ade_1_28"/>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Estimación</a:t>
            </a:r>
            <a:r>
              <a:rPr lang="es-MX" sz="4000">
                <a:solidFill>
                  <a:schemeClr val="lt1"/>
                </a:solidFill>
                <a:latin typeface="Work Sans Medium"/>
                <a:ea typeface="Work Sans Medium"/>
                <a:cs typeface="Work Sans Medium"/>
                <a:sym typeface="Work Sans Medium"/>
              </a:rPr>
              <a:t> de Costos</a:t>
            </a:r>
            <a:r>
              <a:rPr lang="es-MX" sz="4000">
                <a:solidFill>
                  <a:schemeClr val="lt1"/>
                </a:solidFill>
                <a:latin typeface="Work Sans Medium"/>
                <a:ea typeface="Work Sans Medium"/>
                <a:cs typeface="Work Sans Medium"/>
                <a:sym typeface="Work Sans Medium"/>
              </a:rPr>
              <a:t> </a:t>
            </a:r>
            <a:endParaRPr/>
          </a:p>
        </p:txBody>
      </p:sp>
      <p:sp>
        <p:nvSpPr>
          <p:cNvPr id="225" name="Google Shape;225;g35271ae8ade_1_28"/>
          <p:cNvSpPr txBox="1"/>
          <p:nvPr/>
        </p:nvSpPr>
        <p:spPr>
          <a:xfrm>
            <a:off x="10300990" y="6212717"/>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MX" u="sng">
                <a:solidFill>
                  <a:schemeClr val="hlink"/>
                </a:solidFill>
                <a:latin typeface="Calibri"/>
                <a:ea typeface="Calibri"/>
                <a:cs typeface="Calibri"/>
                <a:sym typeface="Calibri"/>
                <a:hlinkClick r:id="rId3"/>
              </a:rPr>
              <a:t>Requerimientos</a:t>
            </a:r>
            <a:endParaRPr b="0" i="0" sz="1400" u="none" cap="none" strike="noStrike">
              <a:solidFill>
                <a:schemeClr val="dk1"/>
              </a:solidFill>
              <a:latin typeface="Calibri"/>
              <a:ea typeface="Calibri"/>
              <a:cs typeface="Calibri"/>
              <a:sym typeface="Calibri"/>
            </a:endParaRPr>
          </a:p>
        </p:txBody>
      </p:sp>
      <p:sp>
        <p:nvSpPr>
          <p:cNvPr id="226" name="Google Shape;226;g35271ae8ade_1_2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35271ae8ade_1_28"/>
          <p:cNvSpPr txBox="1"/>
          <p:nvPr/>
        </p:nvSpPr>
        <p:spPr>
          <a:xfrm>
            <a:off x="443400" y="17539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funcionales</a:t>
            </a:r>
            <a:endParaRPr b="0" i="0" sz="2800" u="none" cap="none" strike="noStrike">
              <a:solidFill>
                <a:schemeClr val="dk1"/>
              </a:solidFill>
              <a:latin typeface="Calibri"/>
              <a:ea typeface="Calibri"/>
              <a:cs typeface="Calibri"/>
              <a:sym typeface="Calibri"/>
            </a:endParaRPr>
          </a:p>
        </p:txBody>
      </p:sp>
      <p:sp>
        <p:nvSpPr>
          <p:cNvPr id="228" name="Google Shape;228;g35271ae8ade_1_28"/>
          <p:cNvSpPr txBox="1"/>
          <p:nvPr/>
        </p:nvSpPr>
        <p:spPr>
          <a:xfrm>
            <a:off x="6429050" y="1753925"/>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no funcionales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Imagen que contiene Interfaz de usuario gráfica&#10;&#10;Descripción generada automáticamente" id="233" name="Google Shape;233;p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sp>
        <p:nvSpPr>
          <p:cNvPr id="105" name="Google Shape;105;p2"/>
          <p:cNvSpPr txBox="1"/>
          <p:nvPr/>
        </p:nvSpPr>
        <p:spPr>
          <a:xfrm>
            <a:off x="4998126" y="2968556"/>
            <a:ext cx="5805900" cy="923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Cristian Camilo Cifuentes Gaona</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Rudver Guependo Vanegas</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Julián </a:t>
            </a:r>
            <a:r>
              <a:rPr lang="es-MX" sz="1800">
                <a:solidFill>
                  <a:schemeClr val="dk1"/>
                </a:solidFill>
                <a:latin typeface="Calibri"/>
                <a:ea typeface="Calibri"/>
                <a:cs typeface="Calibri"/>
                <a:sym typeface="Calibri"/>
              </a:rPr>
              <a:t>Andrés</a:t>
            </a:r>
            <a:r>
              <a:rPr b="0" i="0" lang="es-MX" sz="1800" u="none" cap="none" strike="noStrike">
                <a:solidFill>
                  <a:schemeClr val="dk1"/>
                </a:solidFill>
                <a:latin typeface="Calibri"/>
                <a:ea typeface="Calibri"/>
                <a:cs typeface="Calibri"/>
                <a:sym typeface="Calibri"/>
              </a:rPr>
              <a:t> Vargas Aguilar</a:t>
            </a:r>
            <a:endParaRPr b="0" i="0" sz="1800" u="none" cap="none" strike="noStrike">
              <a:solidFill>
                <a:srgbClr val="000000"/>
              </a:solidFill>
              <a:latin typeface="Arial"/>
              <a:ea typeface="Arial"/>
              <a:cs typeface="Arial"/>
              <a:sym typeface="Arial"/>
            </a:endParaRPr>
          </a:p>
        </p:txBody>
      </p:sp>
      <p:pic>
        <p:nvPicPr>
          <p:cNvPr id="106" name="Google Shape;106;p2"/>
          <p:cNvPicPr preferRelativeResize="0"/>
          <p:nvPr/>
        </p:nvPicPr>
        <p:blipFill rotWithShape="1">
          <a:blip r:embed="rId3">
            <a:alphaModFix/>
          </a:blip>
          <a:srcRect b="13978" l="0" r="0" t="0"/>
          <a:stretch/>
        </p:blipFill>
        <p:spPr>
          <a:xfrm>
            <a:off x="275125" y="2317549"/>
            <a:ext cx="4693325" cy="314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2" name="Google Shape;112;p3"/>
          <p:cNvSpPr txBox="1"/>
          <p:nvPr/>
        </p:nvSpPr>
        <p:spPr>
          <a:xfrm>
            <a:off x="6934002" y="2266855"/>
            <a:ext cx="3035907"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2800" u="none" cap="none" strike="noStrike">
                <a:solidFill>
                  <a:schemeClr val="dk1"/>
                </a:solidFill>
                <a:latin typeface="Calibri"/>
                <a:ea typeface="Calibri"/>
                <a:cs typeface="Calibri"/>
                <a:sym typeface="Calibri"/>
              </a:rPr>
              <a:t>AXXION SYSTEM</a:t>
            </a:r>
            <a:endParaRPr b="0" i="0" sz="2800" u="none" cap="none" strike="noStrike">
              <a:solidFill>
                <a:srgbClr val="000000"/>
              </a:solidFill>
              <a:latin typeface="Arial"/>
              <a:ea typeface="Arial"/>
              <a:cs typeface="Arial"/>
              <a:sym typeface="Arial"/>
            </a:endParaRPr>
          </a:p>
        </p:txBody>
      </p:sp>
      <p:cxnSp>
        <p:nvCxnSpPr>
          <p:cNvPr id="113" name="Google Shape;113;p3"/>
          <p:cNvCxnSpPr/>
          <p:nvPr/>
        </p:nvCxnSpPr>
        <p:spPr>
          <a:xfrm>
            <a:off x="6021302" y="3097831"/>
            <a:ext cx="720000" cy="0"/>
          </a:xfrm>
          <a:prstGeom prst="straightConnector1">
            <a:avLst/>
          </a:prstGeom>
          <a:noFill/>
          <a:ln cap="flat" cmpd="sng" w="50800">
            <a:solidFill>
              <a:schemeClr val="accent6"/>
            </a:solidFill>
            <a:prstDash val="solid"/>
            <a:miter lim="800000"/>
            <a:headEnd len="sm" w="sm" type="none"/>
            <a:tailEnd len="sm" w="sm" type="none"/>
          </a:ln>
        </p:spPr>
      </p:cxnSp>
      <p:sp>
        <p:nvSpPr>
          <p:cNvPr id="114" name="Google Shape;114;p3"/>
          <p:cNvSpPr txBox="1"/>
          <p:nvPr/>
        </p:nvSpPr>
        <p:spPr>
          <a:xfrm>
            <a:off x="5844915" y="3243132"/>
            <a:ext cx="6096000" cy="38984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software AXXION permitirá a nuestros empleados registrar y actualizar en tiempo real la entrada y salida de equipos, facilitando un control preciso y reduciendo los errores en los pedidos. Además, incluirá un módulo de seguimiento para que podamos llevar un registro actualizado del estado de cada equipo, programar alertas de mantenimiento preventivo y evitar la devaluación de los productos. Con la ayuda de esta herramienta, contaremos con reportes e indicadores que nos brindarán una visión completa del inventario, permitiéndonos tomar decisiones informadas y anticiparnos a problemas de stock.</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AXXION no solo mejorará la eficiencia de nuestras operaciones, sino que también fortalecerá la satisfacción de nuestros clientes, quienes podrán contar con equipos en óptimas condiciones y en el momento que los necesiten. En conjunto, esta solución impulsará nuestra competitividad en el mercado y contribuirá a un crecimiento sostenible de nuestra empresa.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2400"/>
              <a:buFont typeface="Arial"/>
              <a:buNone/>
            </a:pPr>
            <a:br>
              <a:rPr b="0" i="0" lang="es-MX" sz="2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15" name="Google Shape;115;p3"/>
          <p:cNvSpPr txBox="1"/>
          <p:nvPr/>
        </p:nvSpPr>
        <p:spPr>
          <a:xfrm flipH="1">
            <a:off x="10376925" y="6401425"/>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3"/>
              </a:rPr>
              <a:t>Ver documento </a:t>
            </a:r>
            <a:endParaRPr b="0" i="0" sz="1400" u="none" cap="none" strike="noStrike">
              <a:solidFill>
                <a:schemeClr val="dk1"/>
              </a:solidFill>
              <a:latin typeface="Calibri"/>
              <a:ea typeface="Calibri"/>
              <a:cs typeface="Calibri"/>
              <a:sym typeface="Calibri"/>
            </a:endParaRPr>
          </a:p>
        </p:txBody>
      </p:sp>
      <p:pic>
        <p:nvPicPr>
          <p:cNvPr id="116" name="Google Shape;116;p3"/>
          <p:cNvPicPr preferRelativeResize="0"/>
          <p:nvPr/>
        </p:nvPicPr>
        <p:blipFill>
          <a:blip r:embed="rId4">
            <a:alphaModFix/>
          </a:blip>
          <a:stretch>
            <a:fillRect/>
          </a:stretch>
        </p:blipFill>
        <p:spPr>
          <a:xfrm>
            <a:off x="231800" y="2180225"/>
            <a:ext cx="5540116" cy="36867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General</a:t>
            </a:r>
            <a:endParaRPr b="0" i="0" sz="1800" u="none" cap="none" strike="noStrike">
              <a:solidFill>
                <a:schemeClr val="dk1"/>
              </a:solidFill>
              <a:latin typeface="Calibri"/>
              <a:ea typeface="Calibri"/>
              <a:cs typeface="Calibri"/>
              <a:sym typeface="Calibri"/>
            </a:endParaRPr>
          </a:p>
        </p:txBody>
      </p:sp>
      <p:cxnSp>
        <p:nvCxnSpPr>
          <p:cNvPr id="122" name="Google Shape;122;p4"/>
          <p:cNvCxnSpPr>
            <a:stCxn id="121"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23" name="Google Shape;123;p4"/>
          <p:cNvSpPr txBox="1"/>
          <p:nvPr/>
        </p:nvSpPr>
        <p:spPr>
          <a:xfrm>
            <a:off x="1406025" y="3167825"/>
            <a:ext cx="4782900" cy="1477297"/>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Implementar AXXION para la empresa teleperformance en la gestión de inventarios que permitirá controlar de forma efectiva el inventario de productos en las sedes y/o centro de operaciones, reduciendo la pérdida de mercancías y mejorando la administración de las fechas de caducidad. </a:t>
            </a:r>
            <a:endParaRPr b="0" i="0" sz="1400" u="none" cap="none" strike="noStrike">
              <a:solidFill>
                <a:srgbClr val="000000"/>
              </a:solidFill>
              <a:latin typeface="Arial"/>
              <a:ea typeface="Arial"/>
              <a:cs typeface="Arial"/>
              <a:sym typeface="Arial"/>
            </a:endParaRPr>
          </a:p>
        </p:txBody>
      </p:sp>
      <p:sp>
        <p:nvSpPr>
          <p:cNvPr id="124" name="Google Shape;124;p4"/>
          <p:cNvSpPr txBox="1"/>
          <p:nvPr/>
        </p:nvSpPr>
        <p:spPr>
          <a:xfrm flipH="1">
            <a:off x="10376925" y="6401425"/>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3"/>
              </a:rPr>
              <a:t>Ver documento </a:t>
            </a:r>
            <a:endParaRPr b="0" i="0" sz="1400" u="none" cap="none" strike="noStrike">
              <a:solidFill>
                <a:schemeClr val="dk1"/>
              </a:solidFill>
              <a:latin typeface="Calibri"/>
              <a:ea typeface="Calibri"/>
              <a:cs typeface="Calibri"/>
              <a:sym typeface="Calibri"/>
            </a:endParaRPr>
          </a:p>
        </p:txBody>
      </p:sp>
      <p:pic>
        <p:nvPicPr>
          <p:cNvPr id="125" name="Google Shape;125;p4"/>
          <p:cNvPicPr preferRelativeResize="0"/>
          <p:nvPr/>
        </p:nvPicPr>
        <p:blipFill>
          <a:blip r:embed="rId4">
            <a:alphaModFix/>
          </a:blip>
          <a:stretch>
            <a:fillRect/>
          </a:stretch>
        </p:blipFill>
        <p:spPr>
          <a:xfrm>
            <a:off x="6355750" y="1678947"/>
            <a:ext cx="5698275" cy="37958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Específicos</a:t>
            </a:r>
            <a:endParaRPr b="0" i="0" sz="1800" u="none" cap="none" strike="noStrike">
              <a:solidFill>
                <a:schemeClr val="dk1"/>
              </a:solidFill>
              <a:latin typeface="Calibri"/>
              <a:ea typeface="Calibri"/>
              <a:cs typeface="Calibri"/>
              <a:sym typeface="Calibri"/>
            </a:endParaRPr>
          </a:p>
        </p:txBody>
      </p:sp>
      <p:cxnSp>
        <p:nvCxnSpPr>
          <p:cNvPr id="131" name="Google Shape;131;p5"/>
          <p:cNvCxnSpPr>
            <a:stCxn id="13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32" name="Google Shape;132;p5"/>
          <p:cNvPicPr preferRelativeResize="0"/>
          <p:nvPr/>
        </p:nvPicPr>
        <p:blipFill rotWithShape="1">
          <a:blip r:embed="rId3">
            <a:alphaModFix/>
          </a:blip>
          <a:srcRect b="0" l="0" r="0" t="0"/>
          <a:stretch/>
        </p:blipFill>
        <p:spPr>
          <a:xfrm>
            <a:off x="6720396" y="1399620"/>
            <a:ext cx="5185207" cy="4415253"/>
          </a:xfrm>
          <a:prstGeom prst="rect">
            <a:avLst/>
          </a:prstGeom>
          <a:noFill/>
          <a:ln>
            <a:noFill/>
          </a:ln>
        </p:spPr>
      </p:pic>
      <p:sp>
        <p:nvSpPr>
          <p:cNvPr id="133" name="Google Shape;133;p5"/>
          <p:cNvSpPr txBox="1"/>
          <p:nvPr/>
        </p:nvSpPr>
        <p:spPr>
          <a:xfrm>
            <a:off x="319650" y="1304350"/>
            <a:ext cx="5547900" cy="5317500"/>
          </a:xfrm>
          <a:prstGeom prst="rect">
            <a:avLst/>
          </a:prstGeom>
          <a:noFill/>
          <a:ln>
            <a:noFill/>
          </a:ln>
        </p:spPr>
        <p:txBody>
          <a:bodyPr anchorCtr="0" anchor="t" bIns="91425" lIns="91425" spcFirstLastPara="1" rIns="91425" wrap="square" tIns="91425">
            <a:normAutofit fontScale="92500" lnSpcReduction="10000"/>
          </a:bodyPr>
          <a:lstStyle/>
          <a:p>
            <a:pPr indent="-82232" lvl="0" marL="0" marR="0" rtl="0" algn="l">
              <a:lnSpc>
                <a:spcPct val="100000"/>
              </a:lnSpc>
              <a:spcBef>
                <a:spcPts val="0"/>
              </a:spcBef>
              <a:spcAft>
                <a:spcPts val="0"/>
              </a:spcAft>
              <a:buClr>
                <a:srgbClr val="000000"/>
              </a:buClr>
              <a:buSzPct val="100000"/>
              <a:buFont typeface="Arial"/>
              <a:buAutoNum type="arabicPeriod"/>
            </a:pPr>
            <a:r>
              <a:rPr b="0" i="0" lang="es-MX" sz="1400" u="none" cap="none" strike="noStrike">
                <a:solidFill>
                  <a:srgbClr val="000000"/>
                </a:solidFill>
                <a:latin typeface="Arial"/>
                <a:ea typeface="Arial"/>
                <a:cs typeface="Arial"/>
                <a:sym typeface="Arial"/>
              </a:rPr>
              <a:t>Introducir controles automáticos para alertar sobre fechas de entrega.</a:t>
            </a:r>
            <a:endParaRPr/>
          </a:p>
          <a:p>
            <a:pPr indent="-260667" lvl="0" marL="34290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2232" lvl="0" marL="0" marR="0" rtl="0" algn="l">
              <a:lnSpc>
                <a:spcPct val="100000"/>
              </a:lnSpc>
              <a:spcBef>
                <a:spcPts val="0"/>
              </a:spcBef>
              <a:spcAft>
                <a:spcPts val="0"/>
              </a:spcAft>
              <a:buClr>
                <a:srgbClr val="000000"/>
              </a:buClr>
              <a:buSzPct val="100000"/>
              <a:buFont typeface="Arial"/>
              <a:buAutoNum type="arabicPeriod"/>
            </a:pPr>
            <a:r>
              <a:rPr b="0" i="0" lang="es-MX" sz="1400" u="none" cap="none" strike="noStrike">
                <a:solidFill>
                  <a:srgbClr val="000000"/>
                </a:solidFill>
                <a:latin typeface="Arial"/>
                <a:ea typeface="Arial"/>
                <a:cs typeface="Arial"/>
                <a:sym typeface="Arial"/>
              </a:rPr>
              <a:t>Minimizar el desperdicio de productos, permitiendo así una rotación adecuada de la mercancía.</a:t>
            </a:r>
            <a:endParaRPr/>
          </a:p>
          <a:p>
            <a:pPr indent="-260667" lvl="0" marL="34290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2232" lvl="0" marL="0" marR="0" rtl="0" algn="l">
              <a:lnSpc>
                <a:spcPct val="100000"/>
              </a:lnSpc>
              <a:spcBef>
                <a:spcPts val="0"/>
              </a:spcBef>
              <a:spcAft>
                <a:spcPts val="0"/>
              </a:spcAft>
              <a:buClr>
                <a:srgbClr val="000000"/>
              </a:buClr>
              <a:buSzPct val="100000"/>
              <a:buFont typeface="Arial"/>
              <a:buAutoNum type="arabicPeriod"/>
            </a:pPr>
            <a:r>
              <a:rPr b="0" i="0" lang="es-MX" sz="1400" u="none" cap="none" strike="noStrike">
                <a:solidFill>
                  <a:srgbClr val="000000"/>
                </a:solidFill>
                <a:latin typeface="Arial"/>
                <a:ea typeface="Arial"/>
                <a:cs typeface="Arial"/>
                <a:sym typeface="Arial"/>
              </a:rPr>
              <a:t>Optimizar el proceso de solicitud de nuevos pedidos mediante el análisis de datos proporcionados por el software. </a:t>
            </a:r>
            <a:endParaRPr/>
          </a:p>
          <a:p>
            <a:pPr indent="-260667" lvl="0" marL="34290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2232" lvl="0" marL="0" marR="0" rtl="0" algn="l">
              <a:lnSpc>
                <a:spcPct val="100000"/>
              </a:lnSpc>
              <a:spcBef>
                <a:spcPts val="0"/>
              </a:spcBef>
              <a:spcAft>
                <a:spcPts val="0"/>
              </a:spcAft>
              <a:buClr>
                <a:srgbClr val="000000"/>
              </a:buClr>
              <a:buSzPct val="100000"/>
              <a:buFont typeface="Arial"/>
              <a:buAutoNum type="arabicPeriod"/>
            </a:pPr>
            <a:r>
              <a:rPr b="0" i="0" lang="es-MX" sz="1400" u="none" cap="none" strike="noStrike">
                <a:solidFill>
                  <a:srgbClr val="000000"/>
                </a:solidFill>
                <a:latin typeface="Arial"/>
                <a:ea typeface="Arial"/>
                <a:cs typeface="Arial"/>
                <a:sym typeface="Arial"/>
              </a:rPr>
              <a:t>Monitorear regularmente los resultados del sistema de inventario para identificar áreas de mejora y abastecimiento, para así asegurar el cumplimiento de los objetivos planteados.</a:t>
            </a:r>
            <a:endParaRPr/>
          </a:p>
          <a:p>
            <a:pPr indent="-260667" lvl="0" marL="34290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2232" lvl="0" marL="0" marR="0" rtl="0" algn="l">
              <a:lnSpc>
                <a:spcPct val="100000"/>
              </a:lnSpc>
              <a:spcBef>
                <a:spcPts val="0"/>
              </a:spcBef>
              <a:spcAft>
                <a:spcPts val="0"/>
              </a:spcAft>
              <a:buClr>
                <a:srgbClr val="000000"/>
              </a:buClr>
              <a:buSzPct val="100000"/>
              <a:buFont typeface="Arial"/>
              <a:buAutoNum type="arabicPeriod"/>
            </a:pPr>
            <a:r>
              <a:rPr b="0" i="0" lang="es-MX" sz="1400" u="none" cap="none" strike="noStrike">
                <a:solidFill>
                  <a:srgbClr val="000000"/>
                </a:solidFill>
                <a:latin typeface="Arial"/>
                <a:ea typeface="Arial"/>
                <a:cs typeface="Arial"/>
                <a:sym typeface="Arial"/>
              </a:rPr>
              <a:t>Permitir la clasificación y categorización de producto.</a:t>
            </a:r>
            <a:endParaRPr/>
          </a:p>
          <a:p>
            <a:pPr indent="-260667" lvl="0" marL="34290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2232" lvl="0" marL="0" marR="0" rtl="0" algn="l">
              <a:lnSpc>
                <a:spcPct val="100000"/>
              </a:lnSpc>
              <a:spcBef>
                <a:spcPts val="0"/>
              </a:spcBef>
              <a:spcAft>
                <a:spcPts val="0"/>
              </a:spcAft>
              <a:buClr>
                <a:srgbClr val="000000"/>
              </a:buClr>
              <a:buSzPct val="100000"/>
              <a:buFont typeface="Arial"/>
              <a:buAutoNum type="arabicPeriod"/>
            </a:pPr>
            <a:r>
              <a:rPr b="0" i="0" lang="es-MX" sz="1400" u="none" cap="none" strike="noStrike">
                <a:solidFill>
                  <a:srgbClr val="000000"/>
                </a:solidFill>
                <a:latin typeface="Arial"/>
                <a:ea typeface="Arial"/>
                <a:cs typeface="Arial"/>
                <a:sym typeface="Arial"/>
              </a:rPr>
              <a:t>Establecer puntos de reorden automáticos para equipos tecnológicos.</a:t>
            </a:r>
            <a:endParaRPr/>
          </a:p>
          <a:p>
            <a:pPr indent="-260667" lvl="0" marL="34290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2232" lvl="0" marL="0" marR="0" rtl="0" algn="l">
              <a:lnSpc>
                <a:spcPct val="100000"/>
              </a:lnSpc>
              <a:spcBef>
                <a:spcPts val="0"/>
              </a:spcBef>
              <a:spcAft>
                <a:spcPts val="0"/>
              </a:spcAft>
              <a:buClr>
                <a:srgbClr val="000000"/>
              </a:buClr>
              <a:buSzPct val="100000"/>
              <a:buFont typeface="Arial"/>
              <a:buAutoNum type="arabicPeriod"/>
            </a:pPr>
            <a:r>
              <a:rPr b="0" i="0" lang="es-MX" sz="1400" u="none" cap="none" strike="noStrike">
                <a:solidFill>
                  <a:srgbClr val="000000"/>
                </a:solidFill>
                <a:latin typeface="Arial"/>
                <a:ea typeface="Arial"/>
                <a:cs typeface="Arial"/>
                <a:sym typeface="Arial"/>
              </a:rPr>
              <a:t>Generar reportes diarios de movimientos de inventario.</a:t>
            </a:r>
            <a:endParaRPr/>
          </a:p>
          <a:p>
            <a:pPr indent="-260667" lvl="0" marL="34290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2232" lvl="0" marL="0" marR="0" rtl="0" algn="l">
              <a:lnSpc>
                <a:spcPct val="100000"/>
              </a:lnSpc>
              <a:spcBef>
                <a:spcPts val="0"/>
              </a:spcBef>
              <a:spcAft>
                <a:spcPts val="0"/>
              </a:spcAft>
              <a:buClr>
                <a:srgbClr val="000000"/>
              </a:buClr>
              <a:buSzPct val="100000"/>
              <a:buFont typeface="Arial"/>
              <a:buAutoNum type="arabicPeriod"/>
            </a:pPr>
            <a:r>
              <a:rPr b="0" i="0" lang="es-MX" sz="1400" u="none" cap="none" strike="noStrike">
                <a:solidFill>
                  <a:srgbClr val="000000"/>
                </a:solidFill>
                <a:latin typeface="Arial"/>
                <a:ea typeface="Arial"/>
                <a:cs typeface="Arial"/>
                <a:sym typeface="Arial"/>
              </a:rPr>
              <a:t>Rastrear el historial completo de movimiento de cada artículo.</a:t>
            </a:r>
            <a:endParaRPr/>
          </a:p>
          <a:p>
            <a:pPr indent="-260667" lvl="0" marL="34290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2232" lvl="0" marL="0" marR="0" rtl="0" algn="l">
              <a:lnSpc>
                <a:spcPct val="100000"/>
              </a:lnSpc>
              <a:spcBef>
                <a:spcPts val="0"/>
              </a:spcBef>
              <a:spcAft>
                <a:spcPts val="0"/>
              </a:spcAft>
              <a:buClr>
                <a:srgbClr val="000000"/>
              </a:buClr>
              <a:buSzPct val="100000"/>
              <a:buFont typeface="Arial"/>
              <a:buAutoNum type="arabicPeriod"/>
            </a:pPr>
            <a:r>
              <a:rPr b="0" i="0" lang="es-MX" sz="1400" u="none" cap="none" strike="noStrike">
                <a:solidFill>
                  <a:srgbClr val="000000"/>
                </a:solidFill>
                <a:latin typeface="Arial"/>
                <a:ea typeface="Arial"/>
                <a:cs typeface="Arial"/>
                <a:sym typeface="Arial"/>
              </a:rPr>
              <a:t>Implementar sistema de ubicaciones dinámicas.</a:t>
            </a:r>
            <a:endParaRPr/>
          </a:p>
          <a:p>
            <a:pPr indent="-260667" lvl="0" marL="34290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2232" lvl="0" marL="0" marR="0" rtl="0" algn="l">
              <a:lnSpc>
                <a:spcPct val="100000"/>
              </a:lnSpc>
              <a:spcBef>
                <a:spcPts val="0"/>
              </a:spcBef>
              <a:spcAft>
                <a:spcPts val="0"/>
              </a:spcAft>
              <a:buClr>
                <a:srgbClr val="000000"/>
              </a:buClr>
              <a:buSzPct val="100000"/>
              <a:buFont typeface="Arial"/>
              <a:buAutoNum type="arabicPeriod"/>
            </a:pPr>
            <a:r>
              <a:rPr b="0" i="0" lang="es-MX" sz="1400" u="none" cap="none" strike="noStrike">
                <a:solidFill>
                  <a:srgbClr val="000000"/>
                </a:solidFill>
                <a:latin typeface="Arial"/>
                <a:ea typeface="Arial"/>
                <a:cs typeface="Arial"/>
                <a:sym typeface="Arial"/>
              </a:rPr>
              <a:t>Enviar alerta cuando el stock llegue a niveles mínimos.</a:t>
            </a:r>
            <a:endParaRPr/>
          </a:p>
          <a:p>
            <a:pPr indent="-260667" lvl="0" marL="34290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2232" lvl="0" marL="0" marR="0" rtl="0" algn="l">
              <a:lnSpc>
                <a:spcPct val="100000"/>
              </a:lnSpc>
              <a:spcBef>
                <a:spcPts val="0"/>
              </a:spcBef>
              <a:spcAft>
                <a:spcPts val="0"/>
              </a:spcAft>
              <a:buClr>
                <a:srgbClr val="000000"/>
              </a:buClr>
              <a:buSzPct val="100000"/>
              <a:buFont typeface="Arial"/>
              <a:buAutoNum type="arabicPeriod"/>
            </a:pPr>
            <a:r>
              <a:rPr b="0" i="0" lang="es-MX" sz="1400" u="none" cap="none" strike="noStrike">
                <a:solidFill>
                  <a:srgbClr val="000000"/>
                </a:solidFill>
                <a:latin typeface="Arial"/>
                <a:ea typeface="Arial"/>
                <a:cs typeface="Arial"/>
                <a:sym typeface="Arial"/>
              </a:rPr>
              <a:t>Diseñar el software AXXION de inventario que permita registrar, monitorear y actualizar en tiempo real el estado de cada producto en el inventario, incluyendo movimientos de entrada y salida.</a:t>
            </a:r>
            <a:endParaRPr/>
          </a:p>
        </p:txBody>
      </p:sp>
      <p:sp>
        <p:nvSpPr>
          <p:cNvPr id="134" name="Google Shape;134;p5"/>
          <p:cNvSpPr txBox="1"/>
          <p:nvPr/>
        </p:nvSpPr>
        <p:spPr>
          <a:xfrm flipH="1">
            <a:off x="10376925" y="6401425"/>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4"/>
              </a:rPr>
              <a:t>Ver documento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6"/>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40" name="Google Shape;140;p6"/>
          <p:cNvCxnSpPr>
            <a:stCxn id="139"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41" name="Google Shape;141;p6"/>
          <p:cNvPicPr preferRelativeResize="0"/>
          <p:nvPr/>
        </p:nvPicPr>
        <p:blipFill rotWithShape="1">
          <a:blip r:embed="rId3">
            <a:alphaModFix/>
          </a:blip>
          <a:srcRect b="0" l="0" r="0" t="0"/>
          <a:stretch/>
        </p:blipFill>
        <p:spPr>
          <a:xfrm>
            <a:off x="8506381" y="1535027"/>
            <a:ext cx="1695450" cy="3513223"/>
          </a:xfrm>
          <a:prstGeom prst="rect">
            <a:avLst/>
          </a:prstGeom>
          <a:noFill/>
          <a:ln>
            <a:noFill/>
          </a:ln>
        </p:spPr>
      </p:pic>
      <p:sp>
        <p:nvSpPr>
          <p:cNvPr id="142" name="Google Shape;142;p6"/>
          <p:cNvSpPr txBox="1"/>
          <p:nvPr/>
        </p:nvSpPr>
        <p:spPr>
          <a:xfrm>
            <a:off x="756825" y="1851600"/>
            <a:ext cx="5042400" cy="3777607"/>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400"/>
              <a:buFont typeface="Arial"/>
              <a:buNone/>
            </a:pPr>
            <a:r>
              <a:rPr b="0" i="0" lang="es-MX" sz="1400" u="none" cap="none" strike="noStrike">
                <a:solidFill>
                  <a:srgbClr val="000000"/>
                </a:solidFill>
                <a:latin typeface="Arial"/>
                <a:ea typeface="Arial"/>
                <a:cs typeface="Arial"/>
                <a:sym typeface="Arial"/>
              </a:rPr>
              <a:t>La empresa teleperformance enfrenta inconvenientes en la gestión de sus productos tecnológicos e inventario debido a la falta de controles eficientes, tanto internos como externos. Esta deficiencia ha llevado a una pérdida recurrente de elementos tecnológicos, causando una mala administración de los inventarios y, en consecuencia, la entrada y salida de equipos en la que se encuentra una falencia de ubicación y de entrega. La falta de control genera también una deficiente por las cantidades que se suministra cada proveedor en la que siempre un cliente pierde la venta por no tener un stock, resultando en un alto nivel de desperdicios y posibles pérdidas económicas significativas. Esta situación no solo incrementa los costos operativos, sino que también disminuye la demanda, impactando negativamente la rentabilidad de la empresa.</a:t>
            </a:r>
            <a:endParaRPr b="0" i="0" sz="1400" u="none" cap="none" strike="noStrike">
              <a:solidFill>
                <a:srgbClr val="000000"/>
              </a:solidFill>
              <a:latin typeface="Arial"/>
              <a:ea typeface="Arial"/>
              <a:cs typeface="Arial"/>
              <a:sym typeface="Arial"/>
            </a:endParaRPr>
          </a:p>
        </p:txBody>
      </p:sp>
      <p:sp>
        <p:nvSpPr>
          <p:cNvPr id="143" name="Google Shape;143;p6"/>
          <p:cNvSpPr txBox="1"/>
          <p:nvPr/>
        </p:nvSpPr>
        <p:spPr>
          <a:xfrm flipH="1">
            <a:off x="10376925" y="6401425"/>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4"/>
              </a:rPr>
              <a:t>Ver documento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Pregunta  Problema</a:t>
            </a:r>
            <a:endParaRPr b="0" i="0" sz="1800" u="none" cap="none" strike="noStrike">
              <a:solidFill>
                <a:schemeClr val="dk1"/>
              </a:solidFill>
              <a:latin typeface="Calibri"/>
              <a:ea typeface="Calibri"/>
              <a:cs typeface="Calibri"/>
              <a:sym typeface="Calibri"/>
            </a:endParaRPr>
          </a:p>
        </p:txBody>
      </p:sp>
      <p:cxnSp>
        <p:nvCxnSpPr>
          <p:cNvPr id="149" name="Google Shape;149;p7"/>
          <p:cNvCxnSpPr>
            <a:stCxn id="148"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50" name="Google Shape;150;p7"/>
          <p:cNvPicPr preferRelativeResize="0"/>
          <p:nvPr/>
        </p:nvPicPr>
        <p:blipFill rotWithShape="1">
          <a:blip r:embed="rId3">
            <a:alphaModFix/>
          </a:blip>
          <a:srcRect b="0" l="0" r="0" t="0"/>
          <a:stretch/>
        </p:blipFill>
        <p:spPr>
          <a:xfrm>
            <a:off x="8882247" y="1721458"/>
            <a:ext cx="1476375" cy="3415083"/>
          </a:xfrm>
          <a:prstGeom prst="rect">
            <a:avLst/>
          </a:prstGeom>
          <a:noFill/>
          <a:ln>
            <a:noFill/>
          </a:ln>
        </p:spPr>
      </p:pic>
      <p:sp>
        <p:nvSpPr>
          <p:cNvPr id="151" name="Google Shape;151;p7"/>
          <p:cNvSpPr txBox="1"/>
          <p:nvPr/>
        </p:nvSpPr>
        <p:spPr>
          <a:xfrm>
            <a:off x="1429550" y="3064425"/>
            <a:ext cx="5547900" cy="1450688"/>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400"/>
              <a:buFont typeface="Arial"/>
              <a:buNone/>
            </a:pPr>
            <a:r>
              <a:rPr b="0" i="0" lang="es-MX" sz="1400" u="none" cap="none" strike="noStrike">
                <a:solidFill>
                  <a:srgbClr val="000000"/>
                </a:solidFill>
                <a:latin typeface="Arial"/>
                <a:ea typeface="Arial"/>
                <a:cs typeface="Arial"/>
                <a:sym typeface="Arial"/>
              </a:rPr>
              <a:t>¿Cómo mejorar el control, seguimiento y mantenimiento de los equipos electrónicos en renta y alquiler para optimizar el proceso, reducir errores y aumentar la eficiencia operativa y la satisfacción del cliente en las sedes y/o centro de operaciones en la empresa teleperformance?</a:t>
            </a:r>
            <a:endParaRPr b="0" i="0" sz="1400" u="none" cap="none" strike="noStrike">
              <a:solidFill>
                <a:srgbClr val="000000"/>
              </a:solidFill>
              <a:latin typeface="Arial"/>
              <a:ea typeface="Arial"/>
              <a:cs typeface="Arial"/>
              <a:sym typeface="Arial"/>
            </a:endParaRPr>
          </a:p>
        </p:txBody>
      </p:sp>
      <p:sp>
        <p:nvSpPr>
          <p:cNvPr id="152" name="Google Shape;152;p7"/>
          <p:cNvSpPr txBox="1"/>
          <p:nvPr/>
        </p:nvSpPr>
        <p:spPr>
          <a:xfrm flipH="1">
            <a:off x="10376925" y="6401425"/>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4"/>
              </a:rPr>
              <a:t>Ver documento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58" name="Google Shape;158;p8"/>
          <p:cNvCxnSpPr>
            <a:stCxn id="157"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59" name="Google Shape;159;p8"/>
          <p:cNvPicPr preferRelativeResize="0"/>
          <p:nvPr/>
        </p:nvPicPr>
        <p:blipFill rotWithShape="1">
          <a:blip r:embed="rId3">
            <a:alphaModFix amt="70000"/>
          </a:blip>
          <a:srcRect b="0" l="0" r="0" t="0"/>
          <a:stretch/>
        </p:blipFill>
        <p:spPr>
          <a:xfrm>
            <a:off x="7199789" y="1631023"/>
            <a:ext cx="4145873" cy="3533775"/>
          </a:xfrm>
          <a:prstGeom prst="rect">
            <a:avLst/>
          </a:prstGeom>
          <a:noFill/>
          <a:ln>
            <a:noFill/>
          </a:ln>
        </p:spPr>
      </p:pic>
      <p:sp>
        <p:nvSpPr>
          <p:cNvPr id="160" name="Google Shape;160;p8"/>
          <p:cNvSpPr txBox="1"/>
          <p:nvPr/>
        </p:nvSpPr>
        <p:spPr>
          <a:xfrm>
            <a:off x="863800" y="2089550"/>
            <a:ext cx="5214900" cy="3200846"/>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software AXXION de gestión de inventario permitirá a la empresa controlar y monitorear en tiempo real el inventario de equipos electrónicos en venta y alquiler. Al quedar implementado, el sistema incluirá módulos para el registro de entrada y salida de equipos, el software proporcionará un historial detallado de  para cada equipo, incluyendo información sobre uso, fechas de mantenimiento y condiciones actuales lo cual ayudará a evitar la devaluación y garantizar que los productos se encuentren en óptimas condiciones. </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sistema también generará reportes periódicos que ofrecerán una visión completa del inventario y de la rentabilidad de los equipos y la asignación de alertas para pedidos duplicados y mantenimiento necesario.</a:t>
            </a:r>
            <a:endParaRPr b="0" i="0" sz="1400" u="none" cap="none" strike="noStrike">
              <a:solidFill>
                <a:srgbClr val="0D0D0D"/>
              </a:solidFill>
              <a:highlight>
                <a:srgbClr val="FFFFFF"/>
              </a:highlight>
              <a:latin typeface="Roboto"/>
              <a:ea typeface="Roboto"/>
              <a:cs typeface="Roboto"/>
              <a:sym typeface="Roboto"/>
            </a:endParaRPr>
          </a:p>
        </p:txBody>
      </p:sp>
      <p:sp>
        <p:nvSpPr>
          <p:cNvPr id="161" name="Google Shape;161;p8"/>
          <p:cNvSpPr txBox="1"/>
          <p:nvPr/>
        </p:nvSpPr>
        <p:spPr>
          <a:xfrm flipH="1">
            <a:off x="10376925" y="6401425"/>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4"/>
              </a:rPr>
              <a:t>Ver documento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5271ae8ade_1_0"/>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Justificación</a:t>
            </a:r>
            <a:endParaRPr b="0" i="0" sz="1800" u="none" cap="none" strike="noStrike">
              <a:solidFill>
                <a:schemeClr val="dk1"/>
              </a:solidFill>
              <a:latin typeface="Calibri"/>
              <a:ea typeface="Calibri"/>
              <a:cs typeface="Calibri"/>
              <a:sym typeface="Calibri"/>
            </a:endParaRPr>
          </a:p>
        </p:txBody>
      </p:sp>
      <p:cxnSp>
        <p:nvCxnSpPr>
          <p:cNvPr id="167" name="Google Shape;167;g35271ae8ade_1_0"/>
          <p:cNvCxnSpPr>
            <a:stCxn id="166"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68" name="Google Shape;168;g35271ae8ade_1_0"/>
          <p:cNvSpPr txBox="1"/>
          <p:nvPr/>
        </p:nvSpPr>
        <p:spPr>
          <a:xfrm>
            <a:off x="863800" y="1382100"/>
            <a:ext cx="5214900" cy="42330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Clr>
                <a:schemeClr val="dk1"/>
              </a:buClr>
              <a:buSzPts val="1100"/>
              <a:buFont typeface="Arial"/>
              <a:buNone/>
            </a:pPr>
            <a:r>
              <a:rPr lang="es-MX" sz="1000">
                <a:solidFill>
                  <a:schemeClr val="dk1"/>
                </a:solidFill>
              </a:rPr>
              <a:t>El software axion gestionará de manera  eficiente el inventario de equipos electrónicos de la empresa teleperformance para garantizar un servicio de calidad y mantener la competitividad  en el mercado. Actualmente, la falta de control y seguimiento preciso en el inventario genera errores, costos adicionales y una disminución en la vida útil de los equipos, lo que afecta tanto la rentabilidad de la empresa como la satisfacción del cliente. Por ello, es necesario implementar una solución que optimice el proceso, reduciendo pérdidas y mejorando la disponibilidad y el estado de los equipos para ofrecer un servicio más confiable y eficiente.</a:t>
            </a:r>
            <a:endParaRPr sz="1000">
              <a:solidFill>
                <a:schemeClr val="dk1"/>
              </a:solidFill>
            </a:endParaRPr>
          </a:p>
          <a:p>
            <a:pPr indent="0" lvl="0" marL="0" rtl="0" algn="just">
              <a:spcBef>
                <a:spcPts val="800"/>
              </a:spcBef>
              <a:spcAft>
                <a:spcPts val="0"/>
              </a:spcAft>
              <a:buClr>
                <a:schemeClr val="dk1"/>
              </a:buClr>
              <a:buSzPts val="1100"/>
              <a:buFont typeface="Arial"/>
              <a:buNone/>
            </a:pPr>
            <a:r>
              <a:rPr lang="es-MX" sz="1000">
                <a:solidFill>
                  <a:schemeClr val="dk1"/>
                </a:solidFill>
              </a:rPr>
              <a:t>Al implementar una solución para mejorar el control y seguimiento de estos equipos, la empresa logrará múltiples beneficios, entre los cuales destacan la optimización de la eficiencia operativa y una reducción significativa en errores de inventario. Esto permitirá una gestión más precisa, evitando pedidos duplicados y disminuyendo los costos derivados de una administración deficiente.</a:t>
            </a:r>
            <a:endParaRPr sz="1000">
              <a:solidFill>
                <a:schemeClr val="dk1"/>
              </a:solidFill>
            </a:endParaRPr>
          </a:p>
          <a:p>
            <a:pPr indent="0" lvl="0" marL="0" rtl="0" algn="just">
              <a:spcBef>
                <a:spcPts val="0"/>
              </a:spcBef>
              <a:spcAft>
                <a:spcPts val="0"/>
              </a:spcAft>
              <a:buClr>
                <a:schemeClr val="dk1"/>
              </a:buClr>
              <a:buSzPts val="1100"/>
              <a:buFont typeface="Arial"/>
              <a:buNone/>
            </a:pPr>
            <a:r>
              <a:t/>
            </a:r>
            <a:endParaRPr sz="1000">
              <a:solidFill>
                <a:schemeClr val="dk1"/>
              </a:solidFill>
            </a:endParaRPr>
          </a:p>
          <a:p>
            <a:pPr indent="0" lvl="0" marL="0" rtl="0" algn="just">
              <a:spcBef>
                <a:spcPts val="0"/>
              </a:spcBef>
              <a:spcAft>
                <a:spcPts val="0"/>
              </a:spcAft>
              <a:buClr>
                <a:schemeClr val="dk1"/>
              </a:buClr>
              <a:buSzPts val="1100"/>
              <a:buFont typeface="Arial"/>
              <a:buNone/>
            </a:pPr>
            <a:r>
              <a:rPr lang="es-MX" sz="1000">
                <a:solidFill>
                  <a:schemeClr val="dk1"/>
                </a:solidFill>
              </a:rPr>
              <a:t>Un control adecuado también contribuirá a reducir la devaluación de los equipos, ya que se facilitará el seguimiento del mantenimiento preventivo y se garantizará que los productos se mantengan en óptimas condiciones. Esto aumentará la vida útil de los equipos y mejorará su disponibilidad para los clientes, asegurando que puedan acceder a productos en buen estado cuando los necesiten.</a:t>
            </a:r>
            <a:endParaRPr sz="1000">
              <a:solidFill>
                <a:schemeClr val="dk1"/>
              </a:solidFill>
            </a:endParaRPr>
          </a:p>
          <a:p>
            <a:pPr indent="0" lvl="0" marL="0" rtl="0" algn="just">
              <a:spcBef>
                <a:spcPts val="0"/>
              </a:spcBef>
              <a:spcAft>
                <a:spcPts val="0"/>
              </a:spcAft>
              <a:buClr>
                <a:schemeClr val="dk1"/>
              </a:buClr>
              <a:buSzPts val="1100"/>
              <a:buFont typeface="Arial"/>
              <a:buNone/>
            </a:pPr>
            <a:r>
              <a:t/>
            </a:r>
            <a:endParaRPr sz="1000">
              <a:solidFill>
                <a:schemeClr val="dk1"/>
              </a:solidFill>
            </a:endParaRPr>
          </a:p>
          <a:p>
            <a:pPr indent="0" lvl="0" marL="0" rtl="0" algn="just">
              <a:spcBef>
                <a:spcPts val="0"/>
              </a:spcBef>
              <a:spcAft>
                <a:spcPts val="0"/>
              </a:spcAft>
              <a:buClr>
                <a:schemeClr val="dk1"/>
              </a:buClr>
              <a:buSzPts val="1100"/>
              <a:buFont typeface="Arial"/>
              <a:buNone/>
            </a:pPr>
            <a:r>
              <a:rPr lang="es-MX" sz="1000">
                <a:solidFill>
                  <a:schemeClr val="dk1"/>
                </a:solidFill>
              </a:rPr>
              <a:t> En adición, al contar con información detallada y actualizada del inventario, la empresa podrá tomar decisiones informadas en cuanto a reposición de equipos y planificación de compras, lo cual ayudará a controlar costos y a mejorar la rentabilidad del negocio. Finalmente, estos avances fortalecerán la satisfacción y lealtad del cliente, mejorando la competitividad de la empresa en el mercado y contribuyendo a su crecimiento sostenible.</a:t>
            </a:r>
            <a:endParaRPr/>
          </a:p>
        </p:txBody>
      </p:sp>
      <p:pic>
        <p:nvPicPr>
          <p:cNvPr id="169" name="Google Shape;169;g35271ae8ade_1_0"/>
          <p:cNvPicPr preferRelativeResize="0"/>
          <p:nvPr/>
        </p:nvPicPr>
        <p:blipFill>
          <a:blip r:embed="rId3">
            <a:alphaModFix/>
          </a:blip>
          <a:stretch>
            <a:fillRect/>
          </a:stretch>
        </p:blipFill>
        <p:spPr>
          <a:xfrm>
            <a:off x="6650349" y="1603425"/>
            <a:ext cx="5395501" cy="3357950"/>
          </a:xfrm>
          <a:prstGeom prst="rect">
            <a:avLst/>
          </a:prstGeom>
          <a:noFill/>
          <a:ln>
            <a:noFill/>
          </a:ln>
        </p:spPr>
      </p:pic>
      <p:sp>
        <p:nvSpPr>
          <p:cNvPr id="170" name="Google Shape;170;g35271ae8ade_1_0"/>
          <p:cNvSpPr txBox="1"/>
          <p:nvPr/>
        </p:nvSpPr>
        <p:spPr>
          <a:xfrm flipH="1">
            <a:off x="10376925" y="6401425"/>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4"/>
              </a:rPr>
              <a:t>Ver documento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